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39"/>
  </p:notesMasterIdLst>
  <p:handoutMasterIdLst>
    <p:handoutMasterId r:id="rId40"/>
  </p:handoutMasterIdLst>
  <p:sldIdLst>
    <p:sldId id="350" r:id="rId7"/>
    <p:sldId id="495" r:id="rId8"/>
    <p:sldId id="3855" r:id="rId9"/>
    <p:sldId id="366" r:id="rId10"/>
    <p:sldId id="3854" r:id="rId11"/>
    <p:sldId id="368" r:id="rId12"/>
    <p:sldId id="3851" r:id="rId13"/>
    <p:sldId id="3866" r:id="rId14"/>
    <p:sldId id="466" r:id="rId15"/>
    <p:sldId id="474" r:id="rId16"/>
    <p:sldId id="3859" r:id="rId17"/>
    <p:sldId id="3862" r:id="rId18"/>
    <p:sldId id="3864" r:id="rId19"/>
    <p:sldId id="371" r:id="rId20"/>
    <p:sldId id="370" r:id="rId21"/>
    <p:sldId id="367" r:id="rId22"/>
    <p:sldId id="3867" r:id="rId23"/>
    <p:sldId id="3868" r:id="rId24"/>
    <p:sldId id="3869" r:id="rId25"/>
    <p:sldId id="369" r:id="rId26"/>
    <p:sldId id="3865" r:id="rId27"/>
    <p:sldId id="3860" r:id="rId28"/>
    <p:sldId id="3861" r:id="rId29"/>
    <p:sldId id="485" r:id="rId30"/>
    <p:sldId id="372" r:id="rId31"/>
    <p:sldId id="375" r:id="rId32"/>
    <p:sldId id="373" r:id="rId33"/>
    <p:sldId id="374" r:id="rId34"/>
    <p:sldId id="3852" r:id="rId35"/>
    <p:sldId id="354" r:id="rId36"/>
    <p:sldId id="3853" r:id="rId37"/>
    <p:sldId id="34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69" d="100"/>
          <a:sy n="69" d="100"/>
        </p:scale>
        <p:origin x="738"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0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5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 </a:t>
            </a:r>
            <a:r>
              <a:rPr lang="en-US" sz="3600" dirty="0"/>
              <a:t>Miles Elementary 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pic>
        <p:nvPicPr>
          <p:cNvPr id="8" name="Picture 7">
            <a:extLst>
              <a:ext uri="{FF2B5EF4-FFF2-40B4-BE49-F238E27FC236}">
                <a16:creationId xmlns:a16="http://schemas.microsoft.com/office/drawing/2014/main" id="{070C50F4-E556-619E-D3C0-3AF4CB5D93C2}"/>
              </a:ext>
            </a:extLst>
          </p:cNvPr>
          <p:cNvPicPr>
            <a:picLocks noChangeAspect="1"/>
          </p:cNvPicPr>
          <p:nvPr/>
        </p:nvPicPr>
        <p:blipFill>
          <a:blip r:embed="rId4"/>
          <a:stretch>
            <a:fillRect/>
          </a:stretch>
        </p:blipFill>
        <p:spPr>
          <a:xfrm>
            <a:off x="3545017" y="-507207"/>
            <a:ext cx="8521441" cy="5522119"/>
          </a:xfrm>
          <a:prstGeom prst="rect">
            <a:avLst/>
          </a:prstGeom>
        </p:spPr>
      </p:pic>
      <p:pic>
        <p:nvPicPr>
          <p:cNvPr id="10" name="Picture 9">
            <a:extLst>
              <a:ext uri="{FF2B5EF4-FFF2-40B4-BE49-F238E27FC236}">
                <a16:creationId xmlns:a16="http://schemas.microsoft.com/office/drawing/2014/main" id="{D1B743F7-1535-CBB5-E34F-1B04DAA47F2A}"/>
              </a:ext>
            </a:extLst>
          </p:cNvPr>
          <p:cNvPicPr>
            <a:picLocks noChangeAspect="1"/>
          </p:cNvPicPr>
          <p:nvPr/>
        </p:nvPicPr>
        <p:blipFill>
          <a:blip r:embed="rId5"/>
          <a:stretch>
            <a:fillRect/>
          </a:stretch>
        </p:blipFill>
        <p:spPr>
          <a:xfrm>
            <a:off x="3924301" y="4786901"/>
            <a:ext cx="7848600" cy="1852103"/>
          </a:xfrm>
          <a:prstGeom prst="rect">
            <a:avLst/>
          </a:prstGeom>
        </p:spPr>
      </p:pic>
    </p:spTree>
    <p:extLst>
      <p:ext uri="{BB962C8B-B14F-4D97-AF65-F5344CB8AC3E}">
        <p14:creationId xmlns:p14="http://schemas.microsoft.com/office/powerpoint/2010/main" val="292010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pic>
        <p:nvPicPr>
          <p:cNvPr id="10" name="Picture 9">
            <a:extLst>
              <a:ext uri="{FF2B5EF4-FFF2-40B4-BE49-F238E27FC236}">
                <a16:creationId xmlns:a16="http://schemas.microsoft.com/office/drawing/2014/main" id="{B51779CC-F74D-EF82-68CB-5B43F139004F}"/>
              </a:ext>
            </a:extLst>
          </p:cNvPr>
          <p:cNvPicPr>
            <a:picLocks noChangeAspect="1"/>
          </p:cNvPicPr>
          <p:nvPr/>
        </p:nvPicPr>
        <p:blipFill>
          <a:blip r:embed="rId4"/>
          <a:stretch>
            <a:fillRect/>
          </a:stretch>
        </p:blipFill>
        <p:spPr>
          <a:xfrm>
            <a:off x="3938100" y="408675"/>
            <a:ext cx="7994820" cy="6449325"/>
          </a:xfrm>
          <a:prstGeom prst="rect">
            <a:avLst/>
          </a:prstGeom>
        </p:spPr>
      </p:pic>
    </p:spTree>
    <p:extLst>
      <p:ext uri="{BB962C8B-B14F-4D97-AF65-F5344CB8AC3E}">
        <p14:creationId xmlns:p14="http://schemas.microsoft.com/office/powerpoint/2010/main" val="203073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5499106"/>
              </p:ext>
            </p:extLst>
          </p:nvPr>
        </p:nvGraphicFramePr>
        <p:xfrm>
          <a:off x="3640678" y="1240623"/>
          <a:ext cx="8094122" cy="6010079"/>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07838">
                  <a:extLst>
                    <a:ext uri="{9D8B030D-6E8A-4147-A177-3AD203B41FA5}">
                      <a16:colId xmlns:a16="http://schemas.microsoft.com/office/drawing/2014/main" val="20003"/>
                    </a:ext>
                  </a:extLst>
                </a:gridCol>
                <a:gridCol w="1381125">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1200" dirty="0"/>
                        <a:t>Utilize a master teacher leader to build teacher capacity </a:t>
                      </a:r>
                    </a:p>
                  </a:txBody>
                  <a:tcPr marL="68580" marR="68580" marT="34290" marB="34290" anchor="ctr"/>
                </a:tc>
                <a:tc>
                  <a:txBody>
                    <a:bodyPr/>
                    <a:lstStyle/>
                    <a:p>
                      <a:r>
                        <a:rPr lang="en-US" sz="1200" dirty="0"/>
                        <a:t>Curriculum and Instruction </a:t>
                      </a:r>
                    </a:p>
                  </a:txBody>
                  <a:tcPr marL="68580" marR="68580" marT="34290" marB="34290" anchor="ctr"/>
                </a:tc>
                <a:tc>
                  <a:txBody>
                    <a:bodyPr/>
                    <a:lstStyle/>
                    <a:p>
                      <a:r>
                        <a:rPr lang="en-US" sz="1200" dirty="0"/>
                        <a:t>Use master teacher to build capacity with developing tier I instruction </a:t>
                      </a:r>
                    </a:p>
                  </a:txBody>
                  <a:tcPr marL="68580" marR="68580" marT="34290" marB="34290" anchor="ctr"/>
                </a:tc>
                <a:tc>
                  <a:txBody>
                    <a:bodyPr/>
                    <a:lstStyle/>
                    <a:p>
                      <a:r>
                        <a:rPr lang="en-US" sz="1200" dirty="0"/>
                        <a:t>One teacher </a:t>
                      </a:r>
                    </a:p>
                  </a:txBody>
                  <a:tcPr marL="68580" marR="68580" marT="34290" marB="34290" anchor="ctr"/>
                </a:tc>
                <a:tc>
                  <a:txBody>
                    <a:bodyPr/>
                    <a:lstStyle/>
                    <a:p>
                      <a:r>
                        <a:rPr lang="en-US" sz="1200" dirty="0"/>
                        <a:t>$91,469</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Create 21</a:t>
                      </a:r>
                      <a:r>
                        <a:rPr lang="en-US" sz="800" baseline="30000" dirty="0"/>
                        <a:t>st</a:t>
                      </a:r>
                      <a:r>
                        <a:rPr lang="en-US" sz="800" dirty="0"/>
                        <a:t> Century media center </a:t>
                      </a:r>
                    </a:p>
                  </a:txBody>
                  <a:tcPr marL="68580" marR="68580" marT="34290" marB="34290" anchor="ctr"/>
                </a:tc>
                <a:tc>
                  <a:txBody>
                    <a:bodyPr/>
                    <a:lstStyle/>
                    <a:p>
                      <a:r>
                        <a:rPr lang="en-US" sz="800" dirty="0"/>
                        <a:t>Personalized Learning </a:t>
                      </a:r>
                    </a:p>
                  </a:txBody>
                  <a:tcPr marL="68580" marR="68580" marT="34290" marB="34290" anchor="ctr"/>
                </a:tc>
                <a:tc>
                  <a:txBody>
                    <a:bodyPr/>
                    <a:lstStyle/>
                    <a:p>
                      <a:r>
                        <a:rPr lang="en-US" sz="800" dirty="0"/>
                        <a:t>Create a personalized learning environment where students can track data and monitor </a:t>
                      </a:r>
                      <a:r>
                        <a:rPr lang="en-US" sz="800" dirty="0" err="1"/>
                        <a:t>lexile</a:t>
                      </a:r>
                      <a:r>
                        <a:rPr lang="en-US" sz="800" dirty="0"/>
                        <a:t> scores </a:t>
                      </a:r>
                    </a:p>
                  </a:txBody>
                  <a:tcPr marL="68580" marR="68580" marT="34290" marB="34290" anchor="ctr"/>
                </a:tc>
                <a:tc>
                  <a:txBody>
                    <a:bodyPr/>
                    <a:lstStyle/>
                    <a:p>
                      <a:r>
                        <a:rPr lang="en-US" sz="800" dirty="0"/>
                        <a:t>Media equipment </a:t>
                      </a:r>
                    </a:p>
                  </a:txBody>
                  <a:tcPr marL="68580" marR="68580" marT="34290" marB="34290" anchor="ctr"/>
                </a:tc>
                <a:tc>
                  <a:txBody>
                    <a:bodyPr/>
                    <a:lstStyle/>
                    <a:p>
                      <a:r>
                        <a:rPr lang="en-US" sz="1200" dirty="0"/>
                        <a:t>$46,109</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Teacher Supplies and student incentives </a:t>
                      </a:r>
                    </a:p>
                  </a:txBody>
                  <a:tcPr marL="68580" marR="68580" marT="34290" marB="34290" anchor="ctr"/>
                </a:tc>
                <a:tc>
                  <a:txBody>
                    <a:bodyPr/>
                    <a:lstStyle/>
                    <a:p>
                      <a:r>
                        <a:rPr lang="en-US" sz="800" dirty="0"/>
                        <a:t>Whole Child </a:t>
                      </a:r>
                    </a:p>
                  </a:txBody>
                  <a:tcPr marL="68580" marR="68580" marT="34290" marB="34290" anchor="ctr"/>
                </a:tc>
                <a:tc>
                  <a:txBody>
                    <a:bodyPr/>
                    <a:lstStyle/>
                    <a:p>
                      <a:r>
                        <a:rPr lang="en-US" sz="800" dirty="0"/>
                        <a:t>Incentives students for meeting academic and behavior goals </a:t>
                      </a:r>
                    </a:p>
                    <a:p>
                      <a:r>
                        <a:rPr lang="en-US" sz="800" dirty="0"/>
                        <a:t>Supplies for teachers to incentives students weekly</a:t>
                      </a:r>
                    </a:p>
                  </a:txBody>
                  <a:tcPr marL="68580" marR="68580" marT="34290" marB="34290" anchor="ctr"/>
                </a:tc>
                <a:tc>
                  <a:txBody>
                    <a:bodyPr/>
                    <a:lstStyle/>
                    <a:p>
                      <a:endParaRPr lang="en-US" sz="800" dirty="0"/>
                    </a:p>
                  </a:txBody>
                  <a:tcPr marL="68580" marR="68580" marT="34290" marB="34290" anchor="ctr"/>
                </a:tc>
                <a:tc>
                  <a:txBody>
                    <a:bodyPr/>
                    <a:lstStyle/>
                    <a:p>
                      <a:r>
                        <a:rPr lang="en-US" sz="1200" dirty="0"/>
                        <a:t>$6,391</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a:t>
            </a:r>
            <a:r>
              <a:rPr lang="en-US" sz="2000" b="1" dirty="0">
                <a:solidFill>
                  <a:prstClr val="black"/>
                </a:solidFill>
                <a:latin typeface="Century Schoolbook"/>
              </a:rPr>
              <a:t>238,674</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a:t>
            </a:r>
          </a:p>
        </p:txBody>
      </p:sp>
    </p:spTree>
    <p:extLst>
      <p:ext uri="{BB962C8B-B14F-4D97-AF65-F5344CB8AC3E}">
        <p14:creationId xmlns:p14="http://schemas.microsoft.com/office/powerpoint/2010/main" val="90944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95645839"/>
              </p:ext>
            </p:extLst>
          </p:nvPr>
        </p:nvGraphicFramePr>
        <p:xfrm>
          <a:off x="3638550" y="1240623"/>
          <a:ext cx="8096250" cy="7351199"/>
        </p:xfrm>
        <a:graphic>
          <a:graphicData uri="http://schemas.openxmlformats.org/drawingml/2006/table">
            <a:tbl>
              <a:tblPr firstRow="1" bandRow="1">
                <a:tableStyleId>{F5AB1C69-6EDB-4FF4-983F-18BD219EF322}</a:tableStyleId>
              </a:tblPr>
              <a:tblGrid>
                <a:gridCol w="1585421">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1200" dirty="0"/>
                        <a:t>Parent resource center </a:t>
                      </a:r>
                    </a:p>
                  </a:txBody>
                  <a:tcPr marL="68580" marR="68580" marT="34290" marB="34290" anchor="ctr"/>
                </a:tc>
                <a:tc>
                  <a:txBody>
                    <a:bodyPr/>
                    <a:lstStyle/>
                    <a:p>
                      <a:r>
                        <a:rPr lang="en-US" sz="1200" dirty="0"/>
                        <a:t>Whole Child </a:t>
                      </a:r>
                    </a:p>
                  </a:txBody>
                  <a:tcPr marL="68580" marR="68580" marT="34290" marB="34290" anchor="ctr"/>
                </a:tc>
                <a:tc>
                  <a:txBody>
                    <a:bodyPr/>
                    <a:lstStyle/>
                    <a:p>
                      <a:r>
                        <a:rPr lang="en-US" sz="1200" dirty="0"/>
                        <a:t>Create a parent resource area with books, computers, resume building, and tools parents may need to assist  them with daily living </a:t>
                      </a:r>
                    </a:p>
                  </a:txBody>
                  <a:tcPr marL="68580" marR="68580" marT="34290" marB="34290" anchor="ctr"/>
                </a:tc>
                <a:tc>
                  <a:txBody>
                    <a:bodyPr/>
                    <a:lstStyle/>
                    <a:p>
                      <a:endParaRPr lang="en-US" sz="1200" dirty="0"/>
                    </a:p>
                  </a:txBody>
                  <a:tcPr marL="68580" marR="68580" marT="34290" marB="34290" anchor="ctr"/>
                </a:tc>
                <a:tc>
                  <a:txBody>
                    <a:bodyPr/>
                    <a:lstStyle/>
                    <a:p>
                      <a:r>
                        <a:rPr lang="en-US" sz="1200" dirty="0"/>
                        <a:t>$7,000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dirty="0"/>
                        <a:t>Transportation for parent meetings </a:t>
                      </a:r>
                    </a:p>
                  </a:txBody>
                  <a:tcPr marL="68580" marR="68580" marT="34290" marB="34290" anchor="ctr"/>
                </a:tc>
                <a:tc>
                  <a:txBody>
                    <a:bodyPr/>
                    <a:lstStyle/>
                    <a:p>
                      <a:r>
                        <a:rPr lang="en-US" sz="1200" dirty="0"/>
                        <a:t>Whole Child </a:t>
                      </a:r>
                    </a:p>
                  </a:txBody>
                  <a:tcPr marL="68580" marR="68580" marT="34290" marB="34290" anchor="ctr"/>
                </a:tc>
                <a:tc>
                  <a:txBody>
                    <a:bodyPr/>
                    <a:lstStyle/>
                    <a:p>
                      <a:r>
                        <a:rPr lang="en-US" sz="1200" dirty="0"/>
                        <a:t>Transportation to APTT Meetings and any school events to increase parent engagement </a:t>
                      </a:r>
                    </a:p>
                  </a:txBody>
                  <a:tcPr marL="68580" marR="68580" marT="34290" marB="34290" anchor="ctr"/>
                </a:tc>
                <a:tc>
                  <a:txBody>
                    <a:bodyPr/>
                    <a:lstStyle/>
                    <a:p>
                      <a:endParaRPr lang="en-US" sz="1200" dirty="0"/>
                    </a:p>
                  </a:txBody>
                  <a:tcPr marL="68580" marR="68580" marT="34290" marB="34290" anchor="ctr"/>
                </a:tc>
                <a:tc>
                  <a:txBody>
                    <a:bodyPr/>
                    <a:lstStyle/>
                    <a:p>
                      <a:r>
                        <a:rPr lang="en-US" sz="1200" dirty="0"/>
                        <a:t>$1,000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1200" dirty="0"/>
                        <a:t>Resources needed for APTT Meetings </a:t>
                      </a:r>
                    </a:p>
                  </a:txBody>
                  <a:tcPr marL="68580" marR="68580" marT="34290" marB="34290" anchor="ctr"/>
                </a:tc>
                <a:tc>
                  <a:txBody>
                    <a:bodyPr/>
                    <a:lstStyle/>
                    <a:p>
                      <a:r>
                        <a:rPr lang="en-US" sz="1200" dirty="0"/>
                        <a:t>Whole Child </a:t>
                      </a:r>
                    </a:p>
                  </a:txBody>
                  <a:tcPr marL="68580" marR="68580" marT="34290" marB="34290" anchor="ctr"/>
                </a:tc>
                <a:tc>
                  <a:txBody>
                    <a:bodyPr/>
                    <a:lstStyle/>
                    <a:p>
                      <a:r>
                        <a:rPr lang="en-US" sz="1200" dirty="0"/>
                        <a:t>Curricular supplies such as work bookies, instructional packets, manipulatives, flyers, advertisement </a:t>
                      </a:r>
                    </a:p>
                  </a:txBody>
                  <a:tcPr marL="68580" marR="68580" marT="34290" marB="34290" anchor="ctr"/>
                </a:tc>
                <a:tc>
                  <a:txBody>
                    <a:bodyPr/>
                    <a:lstStyle/>
                    <a:p>
                      <a:endParaRPr lang="en-US" sz="1200" dirty="0"/>
                    </a:p>
                  </a:txBody>
                  <a:tcPr marL="68580" marR="68580" marT="34290" marB="34290" anchor="ctr"/>
                </a:tc>
                <a:tc>
                  <a:txBody>
                    <a:bodyPr/>
                    <a:lstStyle/>
                    <a:p>
                      <a:r>
                        <a:rPr lang="en-US" sz="1200" dirty="0"/>
                        <a:t>$2,000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a:t>
            </a:r>
            <a:r>
              <a:rPr lang="en-US" sz="2000" b="1" dirty="0">
                <a:solidFill>
                  <a:prstClr val="black"/>
                </a:solidFill>
                <a:latin typeface="Century Schoolbook"/>
              </a:rPr>
              <a:t>11,000</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 </a:t>
            </a:r>
            <a:r>
              <a:rPr lang="en-US" sz="2400" dirty="0"/>
              <a:t>changes made to the draft budget we discussed at our last meeting. </a:t>
            </a:r>
          </a:p>
          <a:p>
            <a:r>
              <a:rPr lang="en-US" sz="2400" dirty="0"/>
              <a:t>These changes reflect an allocation change of </a:t>
            </a:r>
            <a:r>
              <a:rPr lang="en-US" sz="2400" dirty="0">
                <a:highlight>
                  <a:srgbClr val="FFFF00"/>
                </a:highlight>
              </a:rPr>
              <a:t>+/- $1,220,778</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14</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4524315"/>
          </a:xfrm>
          <a:prstGeom prst="rect">
            <a:avLst/>
          </a:prstGeom>
          <a:solidFill>
            <a:schemeClr val="accent5"/>
          </a:solidFill>
          <a:ln w="57150">
            <a:solidFill>
              <a:schemeClr val="accent1"/>
            </a:solidFill>
          </a:ln>
        </p:spPr>
        <p:txBody>
          <a:bodyPr wrap="square" rtlCol="0">
            <a:spAutoFit/>
          </a:bodyPr>
          <a:lstStyle/>
          <a:p>
            <a:r>
              <a:rPr lang="en-US" dirty="0"/>
              <a:t>.Changes Made </a:t>
            </a:r>
          </a:p>
          <a:p>
            <a:pPr marL="285750" indent="-285750">
              <a:buFont typeface="Arial" panose="020B0604020202020204" pitchFamily="34" charset="0"/>
              <a:buChar char="•"/>
            </a:pPr>
            <a:r>
              <a:rPr lang="en-US" i="1" dirty="0"/>
              <a:t>Turnaround Reading Specialist </a:t>
            </a:r>
          </a:p>
          <a:p>
            <a:pPr marL="285750" indent="-285750">
              <a:buFont typeface="Arial" panose="020B0604020202020204" pitchFamily="34" charset="0"/>
              <a:buChar char="•"/>
            </a:pPr>
            <a:r>
              <a:rPr lang="en-US" i="1" dirty="0"/>
              <a:t>Turnaround Math Specialist </a:t>
            </a:r>
          </a:p>
          <a:p>
            <a:pPr marL="285750" indent="-285750">
              <a:buFont typeface="Arial" panose="020B0604020202020204" pitchFamily="34" charset="0"/>
              <a:buChar char="•"/>
            </a:pPr>
            <a:r>
              <a:rPr lang="en-US" i="1" dirty="0"/>
              <a:t>Math Coach </a:t>
            </a:r>
          </a:p>
          <a:p>
            <a:pPr marL="285750" indent="-285750">
              <a:buFont typeface="Arial" panose="020B0604020202020204" pitchFamily="34" charset="0"/>
              <a:buChar char="•"/>
            </a:pPr>
            <a:r>
              <a:rPr lang="en-US" i="1" dirty="0"/>
              <a:t>Reading Coach </a:t>
            </a:r>
          </a:p>
          <a:p>
            <a:pPr marL="285750" indent="-285750">
              <a:buFont typeface="Arial" panose="020B0604020202020204" pitchFamily="34" charset="0"/>
              <a:buChar char="•"/>
            </a:pPr>
            <a:r>
              <a:rPr lang="en-US" i="1" dirty="0"/>
              <a:t>RTI Specialist </a:t>
            </a:r>
          </a:p>
          <a:p>
            <a:pPr marL="285750" indent="-285750">
              <a:buFont typeface="Arial" panose="020B0604020202020204" pitchFamily="34" charset="0"/>
              <a:buChar char="•"/>
            </a:pPr>
            <a:r>
              <a:rPr lang="en-US" i="1" dirty="0"/>
              <a:t>EIP Teacher </a:t>
            </a:r>
          </a:p>
          <a:p>
            <a:pPr marL="285750" indent="-285750">
              <a:buFont typeface="Arial" panose="020B0604020202020204" pitchFamily="34" charset="0"/>
              <a:buChar char="•"/>
            </a:pPr>
            <a:r>
              <a:rPr lang="en-US" i="1" dirty="0"/>
              <a:t>Music Teacher Full time </a:t>
            </a:r>
          </a:p>
          <a:p>
            <a:pPr marL="285750" indent="-285750">
              <a:buFont typeface="Arial" panose="020B0604020202020204" pitchFamily="34" charset="0"/>
              <a:buChar char="•"/>
            </a:pPr>
            <a:r>
              <a:rPr lang="en-US" i="1" dirty="0"/>
              <a:t>Engagement Specialist </a:t>
            </a:r>
          </a:p>
          <a:p>
            <a:pPr marL="285750" indent="-285750">
              <a:buFont typeface="Arial" panose="020B0604020202020204" pitchFamily="34" charset="0"/>
              <a:buChar char="•"/>
            </a:pPr>
            <a:r>
              <a:rPr lang="en-US" i="1" dirty="0"/>
              <a:t>Non-Instructional Para(Behavior) </a:t>
            </a:r>
          </a:p>
          <a:p>
            <a:pPr marL="285750" indent="-285750">
              <a:buFont typeface="Arial" panose="020B0604020202020204" pitchFamily="34" charset="0"/>
              <a:buChar char="•"/>
            </a:pPr>
            <a:r>
              <a:rPr lang="en-US" i="1" dirty="0"/>
              <a:t>Sped Paras for an increase in SPED case load </a:t>
            </a:r>
          </a:p>
          <a:p>
            <a:pPr marL="285750" indent="-285750">
              <a:buFont typeface="Arial" panose="020B0604020202020204" pitchFamily="34" charset="0"/>
              <a:buChar char="•"/>
            </a:pPr>
            <a:r>
              <a:rPr lang="en-US" i="1" dirty="0"/>
              <a:t>Assistant Principal </a:t>
            </a:r>
          </a:p>
          <a:p>
            <a:pPr marL="285750" indent="-285750">
              <a:buFont typeface="Arial" panose="020B0604020202020204" pitchFamily="34" charset="0"/>
              <a:buChar char="•"/>
            </a:pPr>
            <a:r>
              <a:rPr lang="en-US" i="1" dirty="0"/>
              <a:t>Turnaround Counselor </a:t>
            </a:r>
          </a:p>
        </p:txBody>
      </p:sp>
    </p:spTree>
    <p:extLst>
      <p:ext uri="{BB962C8B-B14F-4D97-AF65-F5344CB8AC3E}">
        <p14:creationId xmlns:p14="http://schemas.microsoft.com/office/powerpoint/2010/main" val="301200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610863"/>
          </a:xfrm>
        </p:spPr>
        <p:txBody>
          <a:bodyPr>
            <a:normAutofit/>
          </a:bodyPr>
          <a:lstStyle/>
          <a:p>
            <a:r>
              <a:rPr lang="en-US" dirty="0">
                <a:solidFill>
                  <a:schemeClr val="tx2"/>
                </a:solidFill>
              </a:rPr>
              <a:t>Summary of Changes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15</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13, 2023</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712819823"/>
              </p:ext>
            </p:extLst>
          </p:nvPr>
        </p:nvGraphicFramePr>
        <p:xfrm>
          <a:off x="486159" y="1954229"/>
          <a:ext cx="10272996" cy="6804890"/>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.Changes Made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Turnaround Reading Specialist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Turnaround Math Specialist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Math Coach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Reading Coach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RTI Specialist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EIP Teacher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Music Teacher Full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Engagement Specialist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Non-Instructional Para(Behavior)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Sped Paras for an increase in SPED case load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Assistant Principal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mn-lt"/>
                          <a:ea typeface="+mn-ea"/>
                          <a:cs typeface="+mn-cs"/>
                        </a:rPr>
                        <a:t>Turnaround Counselor </a:t>
                      </a:r>
                    </a:p>
                    <a:p>
                      <a:endParaRPr lang="en-US" dirty="0">
                        <a:solidFill>
                          <a:srgbClr val="000000"/>
                        </a:solidFill>
                      </a:endParaRPr>
                    </a:p>
                  </a:txBody>
                  <a:tcPr/>
                </a:tc>
                <a:tc>
                  <a:txBody>
                    <a:bodyPr/>
                    <a:lstStyle/>
                    <a:p>
                      <a:r>
                        <a:rPr lang="en-US" dirty="0">
                          <a:solidFill>
                            <a:srgbClr val="000000"/>
                          </a:solidFill>
                        </a:rPr>
                        <a:t>$1, 220, 778 </a:t>
                      </a:r>
                    </a:p>
                  </a:txBody>
                  <a:tcPr/>
                </a:tc>
                <a:extLst>
                  <a:ext uri="{0D108BD9-81ED-4DB2-BD59-A6C34878D82A}">
                    <a16:rowId xmlns:a16="http://schemas.microsoft.com/office/drawing/2014/main" val="400216019"/>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A6EA789E-490A-B90F-E22B-BAFDF103BB12}"/>
              </a:ext>
            </a:extLst>
          </p:cNvPr>
          <p:cNvPicPr>
            <a:picLocks noChangeAspect="1"/>
          </p:cNvPicPr>
          <p:nvPr/>
        </p:nvPicPr>
        <p:blipFill>
          <a:blip r:embed="rId2"/>
          <a:stretch>
            <a:fillRect/>
          </a:stretch>
        </p:blipFill>
        <p:spPr>
          <a:xfrm>
            <a:off x="494518" y="1003602"/>
            <a:ext cx="10224282" cy="5364270"/>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4D5900A9-B050-4438-F29E-9E6799844F24}"/>
              </a:ext>
            </a:extLst>
          </p:cNvPr>
          <p:cNvSpPr>
            <a:spLocks noGrp="1"/>
          </p:cNvSpPr>
          <p:nvPr>
            <p:ph type="chart" sz="quarter" idx="10"/>
          </p:nvPr>
        </p:nvSpPr>
        <p:spPr/>
      </p:sp>
      <p:sp>
        <p:nvSpPr>
          <p:cNvPr id="3" name="Title 2">
            <a:extLst>
              <a:ext uri="{FF2B5EF4-FFF2-40B4-BE49-F238E27FC236}">
                <a16:creationId xmlns:a16="http://schemas.microsoft.com/office/drawing/2014/main" id="{4E11E4A1-8C81-780F-25ED-8401EFC4C62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59693E7-C1A3-9DA6-0AEF-91F2C0C3365A}"/>
              </a:ext>
            </a:extLst>
          </p:cNvPr>
          <p:cNvSpPr>
            <a:spLocks noGrp="1"/>
          </p:cNvSpPr>
          <p:nvPr>
            <p:ph type="sldNum" sz="quarter" idx="13"/>
          </p:nvPr>
        </p:nvSpPr>
        <p:spPr/>
        <p:txBody>
          <a:bodyPr/>
          <a:lstStyle/>
          <a:p>
            <a:fld id="{294A09A9-5501-47C1-A89A-A340965A2BE2}" type="slidenum">
              <a:rPr lang="en-US" smtClean="0"/>
              <a:pPr/>
              <a:t>17</a:t>
            </a:fld>
            <a:endParaRPr lang="en-US" dirty="0">
              <a:latin typeface="+mn-lt"/>
            </a:endParaRPr>
          </a:p>
        </p:txBody>
      </p:sp>
      <p:pic>
        <p:nvPicPr>
          <p:cNvPr id="6" name="Picture 5">
            <a:extLst>
              <a:ext uri="{FF2B5EF4-FFF2-40B4-BE49-F238E27FC236}">
                <a16:creationId xmlns:a16="http://schemas.microsoft.com/office/drawing/2014/main" id="{3C1673CB-7532-191E-0AF0-3CF905F4C8FA}"/>
              </a:ext>
            </a:extLst>
          </p:cNvPr>
          <p:cNvPicPr>
            <a:picLocks noChangeAspect="1"/>
          </p:cNvPicPr>
          <p:nvPr/>
        </p:nvPicPr>
        <p:blipFill>
          <a:blip r:embed="rId2"/>
          <a:stretch>
            <a:fillRect/>
          </a:stretch>
        </p:blipFill>
        <p:spPr>
          <a:xfrm>
            <a:off x="651702" y="808190"/>
            <a:ext cx="10888595" cy="4993170"/>
          </a:xfrm>
          <a:prstGeom prst="rect">
            <a:avLst/>
          </a:prstGeom>
        </p:spPr>
      </p:pic>
    </p:spTree>
    <p:extLst>
      <p:ext uri="{BB962C8B-B14F-4D97-AF65-F5344CB8AC3E}">
        <p14:creationId xmlns:p14="http://schemas.microsoft.com/office/powerpoint/2010/main" val="103551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1DC4BD91-AEE7-F8E5-9904-ADD8B36AED47}"/>
              </a:ext>
            </a:extLst>
          </p:cNvPr>
          <p:cNvSpPr>
            <a:spLocks noGrp="1"/>
          </p:cNvSpPr>
          <p:nvPr>
            <p:ph type="chart" sz="quarter" idx="10"/>
          </p:nvPr>
        </p:nvSpPr>
        <p:spPr/>
      </p:sp>
      <p:sp>
        <p:nvSpPr>
          <p:cNvPr id="3" name="Title 2">
            <a:extLst>
              <a:ext uri="{FF2B5EF4-FFF2-40B4-BE49-F238E27FC236}">
                <a16:creationId xmlns:a16="http://schemas.microsoft.com/office/drawing/2014/main" id="{8E0E5AA2-BE36-20AB-8A09-224AC9A7B24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50C403D-8EE2-3A21-D307-FB9708EA91D8}"/>
              </a:ext>
            </a:extLst>
          </p:cNvPr>
          <p:cNvSpPr>
            <a:spLocks noGrp="1"/>
          </p:cNvSpPr>
          <p:nvPr>
            <p:ph type="sldNum" sz="quarter" idx="13"/>
          </p:nvPr>
        </p:nvSpPr>
        <p:spPr/>
        <p:txBody>
          <a:bodyPr/>
          <a:lstStyle/>
          <a:p>
            <a:fld id="{294A09A9-5501-47C1-A89A-A340965A2BE2}" type="slidenum">
              <a:rPr lang="en-US" smtClean="0"/>
              <a:pPr/>
              <a:t>18</a:t>
            </a:fld>
            <a:endParaRPr lang="en-US" dirty="0">
              <a:latin typeface="+mn-lt"/>
            </a:endParaRPr>
          </a:p>
        </p:txBody>
      </p:sp>
      <p:pic>
        <p:nvPicPr>
          <p:cNvPr id="6" name="Picture 5">
            <a:extLst>
              <a:ext uri="{FF2B5EF4-FFF2-40B4-BE49-F238E27FC236}">
                <a16:creationId xmlns:a16="http://schemas.microsoft.com/office/drawing/2014/main" id="{CC06FC55-BB7E-2AAD-AE66-83EC4FE32999}"/>
              </a:ext>
            </a:extLst>
          </p:cNvPr>
          <p:cNvPicPr>
            <a:picLocks noChangeAspect="1"/>
          </p:cNvPicPr>
          <p:nvPr/>
        </p:nvPicPr>
        <p:blipFill>
          <a:blip r:embed="rId2"/>
          <a:stretch>
            <a:fillRect/>
          </a:stretch>
        </p:blipFill>
        <p:spPr>
          <a:xfrm>
            <a:off x="565966" y="721360"/>
            <a:ext cx="11060068" cy="5328449"/>
          </a:xfrm>
          <a:prstGeom prst="rect">
            <a:avLst/>
          </a:prstGeom>
        </p:spPr>
      </p:pic>
    </p:spTree>
    <p:extLst>
      <p:ext uri="{BB962C8B-B14F-4D97-AF65-F5344CB8AC3E}">
        <p14:creationId xmlns:p14="http://schemas.microsoft.com/office/powerpoint/2010/main" val="394472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AEA7BA6C-736A-DD4F-0B29-3E0FFEEF918E}"/>
              </a:ext>
            </a:extLst>
          </p:cNvPr>
          <p:cNvSpPr>
            <a:spLocks noGrp="1"/>
          </p:cNvSpPr>
          <p:nvPr>
            <p:ph type="chart" sz="quarter" idx="10"/>
          </p:nvPr>
        </p:nvSpPr>
        <p:spPr/>
      </p:sp>
      <p:sp>
        <p:nvSpPr>
          <p:cNvPr id="3" name="Title 2">
            <a:extLst>
              <a:ext uri="{FF2B5EF4-FFF2-40B4-BE49-F238E27FC236}">
                <a16:creationId xmlns:a16="http://schemas.microsoft.com/office/drawing/2014/main" id="{EA01CE06-9750-38CB-482E-3BCB2723D85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86A5DC7-ED10-C513-6647-CFEDCFD970A6}"/>
              </a:ext>
            </a:extLst>
          </p:cNvPr>
          <p:cNvSpPr>
            <a:spLocks noGrp="1"/>
          </p:cNvSpPr>
          <p:nvPr>
            <p:ph type="sldNum" sz="quarter" idx="13"/>
          </p:nvPr>
        </p:nvSpPr>
        <p:spPr/>
        <p:txBody>
          <a:bodyPr/>
          <a:lstStyle/>
          <a:p>
            <a:fld id="{294A09A9-5501-47C1-A89A-A340965A2BE2}" type="slidenum">
              <a:rPr lang="en-US" smtClean="0"/>
              <a:pPr/>
              <a:t>19</a:t>
            </a:fld>
            <a:endParaRPr lang="en-US" dirty="0">
              <a:latin typeface="+mn-lt"/>
            </a:endParaRPr>
          </a:p>
        </p:txBody>
      </p:sp>
      <p:pic>
        <p:nvPicPr>
          <p:cNvPr id="6" name="Picture 5">
            <a:extLst>
              <a:ext uri="{FF2B5EF4-FFF2-40B4-BE49-F238E27FC236}">
                <a16:creationId xmlns:a16="http://schemas.microsoft.com/office/drawing/2014/main" id="{A2B46870-5066-BF4A-478D-0BAC09854C15}"/>
              </a:ext>
            </a:extLst>
          </p:cNvPr>
          <p:cNvPicPr>
            <a:picLocks noChangeAspect="1"/>
          </p:cNvPicPr>
          <p:nvPr/>
        </p:nvPicPr>
        <p:blipFill>
          <a:blip r:embed="rId2"/>
          <a:stretch>
            <a:fillRect/>
          </a:stretch>
        </p:blipFill>
        <p:spPr>
          <a:xfrm>
            <a:off x="594544" y="487680"/>
            <a:ext cx="11002911" cy="5689599"/>
          </a:xfrm>
          <a:prstGeom prst="rect">
            <a:avLst/>
          </a:prstGeom>
        </p:spPr>
      </p:pic>
    </p:spTree>
    <p:extLst>
      <p:ext uri="{BB962C8B-B14F-4D97-AF65-F5344CB8AC3E}">
        <p14:creationId xmlns:p14="http://schemas.microsoft.com/office/powerpoint/2010/main" val="99762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20</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3" name="Picture 2">
            <a:extLst>
              <a:ext uri="{FF2B5EF4-FFF2-40B4-BE49-F238E27FC236}">
                <a16:creationId xmlns:a16="http://schemas.microsoft.com/office/drawing/2014/main" id="{C443F365-AAAC-C99A-56B1-FE1F1885E123}"/>
              </a:ext>
            </a:extLst>
          </p:cNvPr>
          <p:cNvPicPr>
            <a:picLocks noChangeAspect="1"/>
          </p:cNvPicPr>
          <p:nvPr/>
        </p:nvPicPr>
        <p:blipFill>
          <a:blip r:embed="rId2"/>
          <a:stretch>
            <a:fillRect/>
          </a:stretch>
        </p:blipFill>
        <p:spPr>
          <a:xfrm>
            <a:off x="822960" y="1137919"/>
            <a:ext cx="10708640" cy="5263295"/>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75539820"/>
              </p:ext>
            </p:extLst>
          </p:nvPr>
        </p:nvGraphicFramePr>
        <p:xfrm>
          <a:off x="3640678" y="1240623"/>
          <a:ext cx="8094122" cy="4804777"/>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590234">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139793">
                <a:tc gridSpan="5">
                  <a:txBody>
                    <a:bodyPr/>
                    <a:lstStyle/>
                    <a:p>
                      <a:pPr algn="l"/>
                      <a:endParaRPr lang="en-US" sz="1100" b="0" i="1" dirty="0">
                        <a:solidFill>
                          <a:srgbClr val="FF0000"/>
                        </a:solidFill>
                      </a:endParaRPr>
                    </a:p>
                  </a:txBody>
                  <a:tcPr marL="68580" marR="68580" marT="34290" marB="34290" anchor="b"/>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hMerge="1">
                  <a:txBody>
                    <a:bodyPr/>
                    <a:lstStyle/>
                    <a:p>
                      <a:endParaRPr lang="en-US" dirty="0"/>
                    </a:p>
                  </a:txBody>
                  <a:tcPr marL="68580" marR="68580" marT="34290" marB="34290" anchor="b"/>
                </a:tc>
                <a:tc hMerge="1">
                  <a:txBody>
                    <a:bodyPr/>
                    <a:lstStyle/>
                    <a:p>
                      <a:endParaRPr lang="en-US" dirty="0"/>
                    </a:p>
                  </a:txBody>
                  <a:tcPr marL="68580" marR="68580" marT="34290" marB="34290" anchor="b"/>
                </a:tc>
                <a:tc hMerge="1">
                  <a:txBody>
                    <a:bodyPr/>
                    <a:lstStyle/>
                    <a:p>
                      <a:endParaRPr lang="en-US" dirty="0"/>
                    </a:p>
                  </a:txBody>
                  <a:tcPr marL="68580" marR="68580" marT="34290" marB="34290" anchor="b"/>
                </a:tc>
                <a:extLst>
                  <a:ext uri="{0D108BD9-81ED-4DB2-BD59-A6C34878D82A}">
                    <a16:rowId xmlns:a16="http://schemas.microsoft.com/office/drawing/2014/main" val="10001"/>
                  </a:ext>
                </a:extLst>
              </a:tr>
              <a:tr h="492876">
                <a:tc>
                  <a:txBody>
                    <a:bodyPr/>
                    <a:lstStyle/>
                    <a:p>
                      <a:r>
                        <a:rPr lang="en-US" sz="1200" dirty="0"/>
                        <a:t>Increase instructional support for small groups</a:t>
                      </a:r>
                    </a:p>
                  </a:txBody>
                  <a:tcPr marL="68580" marR="68580" marT="34290" marB="34290" anchor="ctr"/>
                </a:tc>
                <a:tc>
                  <a:txBody>
                    <a:bodyPr/>
                    <a:lstStyle/>
                    <a:p>
                      <a:r>
                        <a:rPr lang="en-US" sz="1200" dirty="0"/>
                        <a:t>Curriculum and Instruction </a:t>
                      </a:r>
                    </a:p>
                  </a:txBody>
                  <a:tcPr marL="68580" marR="68580" marT="34290" marB="34290" anchor="ctr"/>
                </a:tc>
                <a:tc>
                  <a:txBody>
                    <a:bodyPr/>
                    <a:lstStyle/>
                    <a:p>
                      <a:r>
                        <a:rPr lang="en-US" sz="1200" dirty="0"/>
                        <a:t>Support for small groups </a:t>
                      </a:r>
                    </a:p>
                  </a:txBody>
                  <a:tcPr marL="68580" marR="68580" marT="34290" marB="34290" anchor="ctr"/>
                </a:tc>
                <a:tc>
                  <a:txBody>
                    <a:bodyPr/>
                    <a:lstStyle/>
                    <a:p>
                      <a:r>
                        <a:rPr lang="en-US" sz="1200" dirty="0"/>
                        <a:t>Purchas two additional paras to service 3rd and 4</a:t>
                      </a:r>
                      <a:r>
                        <a:rPr lang="en-US" sz="1200" baseline="30000" dirty="0"/>
                        <a:t>th</a:t>
                      </a:r>
                      <a:r>
                        <a:rPr lang="en-US" sz="1200" dirty="0"/>
                        <a:t> grades </a:t>
                      </a:r>
                    </a:p>
                  </a:txBody>
                  <a:tcPr marL="68580" marR="68580" marT="34290" marB="34290" anchor="ctr"/>
                </a:tc>
                <a:tc>
                  <a:txBody>
                    <a:bodyPr/>
                    <a:lstStyle/>
                    <a:p>
                      <a:r>
                        <a:rPr lang="en-US" sz="1200" dirty="0"/>
                        <a:t>81,832</a:t>
                      </a:r>
                    </a:p>
                  </a:txBody>
                  <a:tcPr marL="68580" marR="68580" marT="34290" marB="34290" anchor="ctr"/>
                </a:tc>
                <a:extLst>
                  <a:ext uri="{0D108BD9-81ED-4DB2-BD59-A6C34878D82A}">
                    <a16:rowId xmlns:a16="http://schemas.microsoft.com/office/drawing/2014/main" val="10002"/>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288578">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288578">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288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$__(</a:t>
            </a:r>
            <a:r>
              <a:rPr lang="en-US" sz="2700" b="1" dirty="0">
                <a:solidFill>
                  <a:prstClr val="black"/>
                </a:solidFill>
                <a:latin typeface="Century Schoolbook"/>
              </a:rPr>
              <a:t>81,832</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)___</a:t>
            </a:r>
          </a:p>
        </p:txBody>
      </p:sp>
    </p:spTree>
    <p:extLst>
      <p:ext uri="{BB962C8B-B14F-4D97-AF65-F5344CB8AC3E}">
        <p14:creationId xmlns:p14="http://schemas.microsoft.com/office/powerpoint/2010/main" val="277156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Holdback $___(</a:t>
            </a:r>
            <a:r>
              <a:rPr lang="en-US" sz="2000" b="1" dirty="0">
                <a:solidFill>
                  <a:prstClr val="black"/>
                </a:solidFill>
                <a:latin typeface="Century Schoolbook"/>
              </a:rPr>
              <a:t>0</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 </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24</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8081654" cy="610863"/>
          </a:xfrm>
        </p:spPr>
        <p:txBody>
          <a:bodyPr>
            <a:normAutofit/>
          </a:bodyPr>
          <a:lstStyle/>
          <a:p>
            <a:r>
              <a:rPr lang="en-US" sz="2000" i="1" dirty="0"/>
              <a:t>Insert BASC-3 data if available – use as many slides as necessary</a:t>
            </a:r>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28</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13, 2023</a:t>
            </a:fld>
            <a:endParaRPr lang="en-US" dirty="0"/>
          </a:p>
        </p:txBody>
      </p:sp>
      <p:sp>
        <p:nvSpPr>
          <p:cNvPr id="7" name="Chart Placeholder 6">
            <a:extLst>
              <a:ext uri="{FF2B5EF4-FFF2-40B4-BE49-F238E27FC236}">
                <a16:creationId xmlns:a16="http://schemas.microsoft.com/office/drawing/2014/main" id="{E7CBB6BF-C76B-B3A4-2A28-DA23A19C6416}"/>
              </a:ext>
            </a:extLst>
          </p:cNvPr>
          <p:cNvSpPr>
            <a:spLocks noGrp="1"/>
          </p:cNvSpPr>
          <p:nvPr>
            <p:ph type="chart" sz="quarter" idx="10"/>
          </p:nvPr>
        </p:nvSpPr>
        <p:spPr/>
      </p:sp>
    </p:spTree>
    <p:extLst>
      <p:ext uri="{BB962C8B-B14F-4D97-AF65-F5344CB8AC3E}">
        <p14:creationId xmlns:p14="http://schemas.microsoft.com/office/powerpoint/2010/main" val="141811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29</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11" name="TextBox 10">
            <a:extLst>
              <a:ext uri="{FF2B5EF4-FFF2-40B4-BE49-F238E27FC236}">
                <a16:creationId xmlns:a16="http://schemas.microsoft.com/office/drawing/2014/main" id="{73781A2D-E28F-8BD6-D54D-9AC4C2983D22}"/>
              </a:ext>
            </a:extLst>
          </p:cNvPr>
          <p:cNvSpPr txBox="1"/>
          <p:nvPr/>
        </p:nvSpPr>
        <p:spPr>
          <a:xfrm>
            <a:off x="858727" y="2785432"/>
            <a:ext cx="4328570" cy="646331"/>
          </a:xfrm>
          <a:prstGeom prst="rect">
            <a:avLst/>
          </a:prstGeom>
          <a:solidFill>
            <a:srgbClr val="F3CF45">
              <a:lumMod val="20000"/>
              <a:lumOff val="80000"/>
            </a:srgbClr>
          </a:solidFill>
          <a:ln w="38100">
            <a:solidFill>
              <a:srgbClr val="A92A9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A92A91"/>
                </a:solidFill>
                <a:effectLst/>
                <a:uLnTx/>
                <a:uFillTx/>
                <a:latin typeface="Tenorite"/>
              </a:rPr>
              <a:t>NOTE to Principal:</a:t>
            </a:r>
            <a:r>
              <a:rPr kumimoji="0" lang="en-US" sz="1800" b="0" i="0" u="sng" strike="noStrike" kern="0" cap="none" spc="0" normalizeH="0" baseline="0" noProof="0" dirty="0">
                <a:ln>
                  <a:noFill/>
                </a:ln>
                <a:solidFill>
                  <a:srgbClr val="A92A91"/>
                </a:solidFill>
                <a:effectLst/>
                <a:uLnTx/>
                <a:uFillTx/>
                <a:latin typeface="Tenorite"/>
              </a:rPr>
              <a:t> </a:t>
            </a:r>
            <a:r>
              <a:rPr kumimoji="0" lang="en-US" sz="1800" b="0" i="0" u="none" strike="noStrike" kern="0" cap="none" spc="0" normalizeH="0" baseline="0" noProof="0" dirty="0">
                <a:ln>
                  <a:noFill/>
                </a:ln>
                <a:solidFill>
                  <a:prstClr val="black"/>
                </a:solidFill>
                <a:effectLst/>
                <a:uLnTx/>
                <a:uFillTx/>
                <a:latin typeface="Tenorite"/>
              </a:rPr>
              <a:t>Please insert your Spring ACES presentation after this slide.</a:t>
            </a:r>
            <a:endParaRPr kumimoji="0" lang="en-US" sz="1800" b="1" i="0" u="none" strike="noStrike" kern="0" cap="none" spc="0" normalizeH="0" baseline="0" noProof="0" dirty="0">
              <a:ln>
                <a:noFill/>
              </a:ln>
              <a:solidFill>
                <a:prstClr val="black"/>
              </a:solidFill>
              <a:effectLst/>
              <a:uLnTx/>
              <a:uFillTx/>
              <a:latin typeface="Tenorite"/>
            </a:endParaRPr>
          </a:p>
        </p:txBody>
      </p:sp>
    </p:spTree>
    <p:extLst>
      <p:ext uri="{BB962C8B-B14F-4D97-AF65-F5344CB8AC3E}">
        <p14:creationId xmlns:p14="http://schemas.microsoft.com/office/powerpoint/2010/main" val="19172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339184"/>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p>
          <a:p>
            <a:pPr marR="0" lvl="0">
              <a:lnSpc>
                <a:spcPct val="107000"/>
              </a:lnSpc>
              <a:spcBef>
                <a:spcPts val="0"/>
              </a:spcBef>
              <a:spcAft>
                <a:spcPts val="0"/>
              </a:spcAft>
              <a:buClr>
                <a:srgbClr val="D47B22"/>
              </a:buClr>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r>
              <a:rPr lang="en-US" b="1" dirty="0" err="1">
                <a:solidFill>
                  <a:schemeClr val="bg2"/>
                </a:solidFill>
                <a:effectLst/>
                <a:latin typeface="Calibri" panose="020F0502020204030204" pitchFamily="34" charset="0"/>
                <a:ea typeface="Calibri" panose="020F0502020204030204" pitchFamily="34" charset="0"/>
                <a:cs typeface="Arial" panose="020B0604020202020204" pitchFamily="34" charset="0"/>
              </a:rPr>
              <a:t>i</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 Principal’s Report</a:t>
            </a:r>
            <a:endParaRPr lang="en-US"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rgbClr val="D47B22"/>
              </a:buClr>
            </a:pPr>
            <a:r>
              <a:rPr lang="en-US"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ii. </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iii. 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30</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13, 2023</a:t>
            </a:fld>
            <a:endParaRPr lang="en-US" dirty="0"/>
          </a:p>
        </p:txBody>
      </p:sp>
    </p:spTree>
    <p:extLst>
      <p:ext uri="{BB962C8B-B14F-4D97-AF65-F5344CB8AC3E}">
        <p14:creationId xmlns:p14="http://schemas.microsoft.com/office/powerpoint/2010/main" val="155631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4190A131-DBED-561D-DD4B-1B3DEB99C358}"/>
              </a:ext>
            </a:extLst>
          </p:cNvPr>
          <p:cNvPicPr>
            <a:picLocks noChangeAspect="1"/>
          </p:cNvPicPr>
          <p:nvPr/>
        </p:nvPicPr>
        <p:blipFill>
          <a:blip r:embed="rId4"/>
          <a:stretch>
            <a:fillRect/>
          </a:stretch>
        </p:blipFill>
        <p:spPr>
          <a:xfrm>
            <a:off x="1880598" y="219076"/>
            <a:ext cx="9437641" cy="6201192"/>
          </a:xfrm>
          <a:prstGeom prst="rect">
            <a:avLst/>
          </a:prstGeom>
        </p:spPr>
      </p:pic>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E6271B-3419-FFA9-7F44-A4193456B25F}"/>
              </a:ext>
            </a:extLst>
          </p:cNvPr>
          <p:cNvPicPr>
            <a:picLocks noGrp="1" noChangeAspect="1"/>
          </p:cNvPicPr>
          <p:nvPr>
            <p:ph type="pic" sz="quarter" idx="13"/>
          </p:nvPr>
        </p:nvPicPr>
        <p:blipFill rotWithShape="1">
          <a:blip r:embed="rId2"/>
          <a:srcRect b="5858"/>
          <a:stretch/>
        </p:blipFill>
        <p:spPr>
          <a:xfrm>
            <a:off x="20" y="10"/>
            <a:ext cx="12191980" cy="6857990"/>
          </a:xfrm>
          <a:noFill/>
        </p:spPr>
      </p:pic>
      <p:sp>
        <p:nvSpPr>
          <p:cNvPr id="4" name="Slide Number Placeholder 3" hidden="1">
            <a:extLst>
              <a:ext uri="{FF2B5EF4-FFF2-40B4-BE49-F238E27FC236}">
                <a16:creationId xmlns:a16="http://schemas.microsoft.com/office/drawing/2014/main" id="{2956E6BC-E558-8508-5147-133C85D80112}"/>
              </a:ext>
            </a:extLst>
          </p:cNvPr>
          <p:cNvSpPr>
            <a:spLocks noGrp="1"/>
          </p:cNvSpPr>
          <p:nvPr>
            <p:ph type="sldNum" sz="quarter" idx="4294967295"/>
          </p:nvPr>
        </p:nvSpPr>
        <p:spPr>
          <a:xfrm>
            <a:off x="10153277" y="6356352"/>
            <a:ext cx="1657723" cy="365125"/>
          </a:xfrm>
        </p:spPr>
        <p:txBody>
          <a:bodyPr/>
          <a:lstStyle/>
          <a:p>
            <a:pPr>
              <a:spcAft>
                <a:spcPts val="600"/>
              </a:spcAft>
            </a:pPr>
            <a:fld id="{294A09A9-5501-47C1-A89A-A340965A2BE2}" type="slidenum">
              <a:rPr lang="en-US" smtClean="0"/>
              <a:pPr>
                <a:spcAft>
                  <a:spcPts val="600"/>
                </a:spcAft>
              </a:pPr>
              <a:t>8</a:t>
            </a:fld>
            <a:endParaRPr lang="en-US"/>
          </a:p>
        </p:txBody>
      </p:sp>
    </p:spTree>
    <p:extLst>
      <p:ext uri="{BB962C8B-B14F-4D97-AF65-F5344CB8AC3E}">
        <p14:creationId xmlns:p14="http://schemas.microsoft.com/office/powerpoint/2010/main" val="275884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Priorities: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FY24 funding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priorities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the school’s strategic plan, ranked by the order of importance.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Request: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Ask”  What needs to be funded in order to support the strategy?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2.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224</TotalTime>
  <Words>1655</Words>
  <Application>Microsoft Office PowerPoint</Application>
  <PresentationFormat>Widescreen</PresentationFormat>
  <Paragraphs>252</Paragraphs>
  <Slides>32</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Arial Black</vt:lpstr>
      <vt:lpstr>Calibri</vt:lpstr>
      <vt:lpstr>Century Schoolbook</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 Miles Elementary FY24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Staffing Conference Changes</vt:lpstr>
      <vt:lpstr>Summary of Changes</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BASC-3 Data</vt:lpstr>
      <vt:lpstr>Insert BASC-3 data if available – use as many slides as necessary</vt:lpstr>
      <vt:lpstr>2023 Spring ACES</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Hood, Karen N</cp:lastModifiedBy>
  <cp:revision>4</cp:revision>
  <dcterms:created xsi:type="dcterms:W3CDTF">2023-02-16T23:34:41Z</dcterms:created>
  <dcterms:modified xsi:type="dcterms:W3CDTF">2023-03-13T12:17:28Z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